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24" r:id="rId14"/>
    <p:sldId id="430" r:id="rId15"/>
    <p:sldId id="428" r:id="rId16"/>
    <p:sldId id="453" r:id="rId17"/>
    <p:sldId id="427" r:id="rId18"/>
    <p:sldId id="432" r:id="rId19"/>
    <p:sldId id="433" r:id="rId20"/>
    <p:sldId id="434" r:id="rId21"/>
    <p:sldId id="436" r:id="rId22"/>
    <p:sldId id="404" r:id="rId23"/>
    <p:sldId id="442" r:id="rId24"/>
    <p:sldId id="454" r:id="rId25"/>
    <p:sldId id="452" r:id="rId26"/>
    <p:sldId id="451" r:id="rId27"/>
    <p:sldId id="440" r:id="rId28"/>
    <p:sldId id="392" r:id="rId29"/>
    <p:sldId id="418" r:id="rId30"/>
    <p:sldId id="448" r:id="rId31"/>
    <p:sldId id="450" r:id="rId32"/>
    <p:sldId id="387" r:id="rId33"/>
  </p:sldIdLst>
  <p:sldSz cx="9144000" cy="6858000" type="screen4x3"/>
  <p:notesSz cx="9931400" cy="6794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24"/>
            <p14:sldId id="430"/>
            <p14:sldId id="428"/>
            <p14:sldId id="453"/>
            <p14:sldId id="427"/>
            <p14:sldId id="432"/>
            <p14:sldId id="433"/>
            <p14:sldId id="434"/>
            <p14:sldId id="436"/>
            <p14:sldId id="404"/>
            <p14:sldId id="442"/>
            <p14:sldId id="454"/>
            <p14:sldId id="452"/>
            <p14:sldId id="451"/>
            <p14:sldId id="440"/>
            <p14:sldId id="392"/>
            <p14:sldId id="418"/>
            <p14:sldId id="448"/>
            <p14:sldId id="450"/>
            <p14:sldId id="38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9005" autoAdjust="0"/>
    <p:restoredTop sz="68215" autoAdjust="0"/>
  </p:normalViewPr>
  <p:slideViewPr>
    <p:cSldViewPr>
      <p:cViewPr varScale="1">
        <p:scale>
          <a:sx n="78" d="100"/>
          <a:sy n="78" d="100"/>
        </p:scale>
        <p:origin x="-2574" y="-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40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5495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5495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610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27388"/>
            <a:ext cx="7943850" cy="3057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610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Dataset</a:t>
            </a:r>
            <a:r>
              <a:rPr lang="ko-KR" altLang="en-US" dirty="0" smtClean="0"/>
              <a:t>에 대한 설명 반드시 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Training dataset</a:t>
            </a:r>
            <a:r>
              <a:rPr lang="ko-KR" altLang="en-US" dirty="0" smtClean="0"/>
              <a:t>에서 조차 수렴이 되지 않았다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baseline="0" dirty="0" smtClean="0"/>
              <a:t>예 </a:t>
            </a:r>
            <a:r>
              <a:rPr lang="ko-KR" altLang="en-US" baseline="0" dirty="0" err="1" smtClean="0"/>
              <a:t>댸한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간딴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쏘꺠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물체변형 성능 향상을 위한 </a:t>
            </a:r>
            <a:r>
              <a:rPr lang="en-US" altLang="ko-KR" dirty="0" smtClean="0"/>
              <a:t>u-net and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reu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기반의 </a:t>
            </a:r>
            <a:r>
              <a:rPr lang="en-US" altLang="ko-KR" baseline="0" dirty="0" smtClean="0"/>
              <a:t>c </a:t>
            </a:r>
            <a:r>
              <a:rPr lang="ko-KR" altLang="en-US" baseline="0" dirty="0" smtClean="0"/>
              <a:t>생성신경망 구조 개선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인강행동예측을</a:t>
            </a:r>
            <a:r>
              <a:rPr lang="ko-KR" altLang="en-US" baseline="0" dirty="0" smtClean="0"/>
              <a:t> 위한 </a:t>
            </a:r>
            <a:r>
              <a:rPr lang="en-US" altLang="ko-KR" baseline="0" dirty="0" smtClean="0"/>
              <a:t>Recurrent Neural Network </a:t>
            </a:r>
            <a:r>
              <a:rPr lang="ko-KR" altLang="en-US" baseline="0" dirty="0" smtClean="0"/>
              <a:t>기반의 변형된 </a:t>
            </a:r>
            <a:r>
              <a:rPr lang="en-US" altLang="ko-KR" baseline="0" dirty="0" smtClean="0"/>
              <a:t>Sequence to Sequence</a:t>
            </a:r>
            <a:r>
              <a:rPr lang="ko-KR" altLang="en-US" baseline="0" dirty="0" smtClean="0"/>
              <a:t>구조제안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더 다양한 동작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많은 사람의 데이터를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baseline="0" dirty="0" smtClean="0"/>
              <a:t>예 </a:t>
            </a:r>
            <a:r>
              <a:rPr lang="ko-KR" altLang="en-US" baseline="0" dirty="0" err="1" smtClean="0"/>
              <a:t>댸한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간딴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쏘꺠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  <a:p>
            <a:r>
              <a:rPr lang="en-US" altLang="ko-KR" dirty="0" smtClean="0"/>
              <a:t>one to one : </a:t>
            </a:r>
            <a:r>
              <a:rPr lang="ko-KR" altLang="en-US" dirty="0" smtClean="0"/>
              <a:t>가장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Vanilla RNN </a:t>
            </a:r>
            <a:r>
              <a:rPr lang="ko-KR" altLang="en-US" dirty="0" smtClean="0"/>
              <a:t>이라고도 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one to many : image captioning(</a:t>
            </a:r>
            <a:r>
              <a:rPr lang="ko-KR" altLang="en-US" dirty="0" smtClean="0"/>
              <a:t>이미지를 입력으로 주면 문장이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출력이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one : sentimental analysis(</a:t>
            </a:r>
            <a:r>
              <a:rPr lang="ko-KR" altLang="en-US" dirty="0" smtClean="0"/>
              <a:t>영화 리뷰가 긍정적인지 부정적인지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many(not synced) : </a:t>
            </a:r>
            <a:r>
              <a:rPr lang="ko-KR" altLang="en-US" dirty="0" smtClean="0"/>
              <a:t>기계번역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등과 같이 입력과 출력이 모두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many(synced) : video classification(</a:t>
            </a:r>
            <a:r>
              <a:rPr lang="ko-KR" altLang="en-US" dirty="0" smtClean="0"/>
              <a:t>각 프레임을 입력으로 받아 설명을 동시에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입력과 출력이 모두 연속적인 데이터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slide" Target="slide30.xml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slide" Target="slide2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7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173906" y="2852936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인간행동예측을 </a:t>
            </a:r>
            <a:r>
              <a:rPr lang="ko-KR" altLang="en-US" dirty="0"/>
              <a:t>위한 </a:t>
            </a:r>
            <a:r>
              <a:rPr lang="en-US" altLang="ko-KR" dirty="0"/>
              <a:t>Recurrent Neural Network </a:t>
            </a:r>
            <a:r>
              <a:rPr lang="ko-KR" altLang="en-US" dirty="0"/>
              <a:t>기반의 변형된 </a:t>
            </a:r>
            <a:r>
              <a:rPr lang="en-US" altLang="ko-KR" dirty="0"/>
              <a:t>Sequence to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구조제안</a:t>
            </a:r>
            <a:endParaRPr lang="en-US" altLang="ko-KR" dirty="0"/>
          </a:p>
        </p:txBody>
      </p:sp>
      <p:sp>
        <p:nvSpPr>
          <p:cNvPr id="6" name="직사각형 8"/>
          <p:cNvSpPr txBox="1"/>
          <p:nvPr/>
        </p:nvSpPr>
        <p:spPr>
          <a:xfrm>
            <a:off x="6228184" y="4797154"/>
            <a:ext cx="2653644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지도교수 </a:t>
            </a: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박광현</a:t>
            </a: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교수님</a:t>
            </a:r>
            <a:endParaRPr lang="en-US" altLang="ko-KR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발표자 </a:t>
            </a: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김종</a:t>
            </a: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RNN Encoder-Decoder Network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21224" y="2643813"/>
            <a:ext cx="967204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10" action="ppaction://hlinksldjump"/>
          </p:cNvPr>
          <p:cNvSpPr txBox="1"/>
          <p:nvPr/>
        </p:nvSpPr>
        <p:spPr>
          <a:xfrm>
            <a:off x="3703431" y="6415468"/>
            <a:ext cx="169309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Link : Dataset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21224" y="2643813"/>
            <a:ext cx="967204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1412776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2378497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191041" y="1458942"/>
            <a:ext cx="224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Joint angle Error</a:t>
            </a:r>
            <a:r>
              <a:rPr lang="en-US" altLang="ko-KR" dirty="0" smtClean="0"/>
              <a:t> :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91040" y="2385071"/>
            <a:ext cx="224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Joint angle Error</a:t>
            </a:r>
            <a:r>
              <a:rPr lang="en-US" altLang="ko-KR" dirty="0" smtClean="0"/>
              <a:t> : </a:t>
            </a:r>
            <a:endParaRPr lang="ko-KR" altLang="en-US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2385071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1483194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3342506"/>
            <a:ext cx="1713223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40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342506"/>
            <a:ext cx="17136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edic\Desktop\60.PNG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342506"/>
            <a:ext cx="17136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223764" y="6165304"/>
            <a:ext cx="8735867" cy="2652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1" name="Picture 7" descr="C:\Users\medic\Desktop\90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629" y="3307594"/>
            <a:ext cx="162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155394" y="3342506"/>
            <a:ext cx="152693" cy="2897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1910" y="5805264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30-Frame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819010" y="5805264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0-Frame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00376" y="5795972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0-Frame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61165" y="5795972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0-Frame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77301" y="971436"/>
            <a:ext cx="172835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100000 Epoch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075433" y="2924944"/>
            <a:ext cx="1032527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Woman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- Problem Analysis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6" name="TextBox 15">
            <a:hlinkClick r:id="rId4" action="ppaction://hlinksldjump"/>
          </p:cNvPr>
          <p:cNvSpPr txBox="1"/>
          <p:nvPr/>
        </p:nvSpPr>
        <p:spPr>
          <a:xfrm>
            <a:off x="5883741" y="2564904"/>
            <a:ext cx="209063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/>
              <a:t>Link : Suggestion</a:t>
            </a:r>
            <a:endParaRPr lang="ko-KR" altLang="en-US" b="1" dirty="0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54561"/>
            <a:ext cx="6498628" cy="323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11935"/>
            <a:ext cx="8572500" cy="390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1. It </a:t>
            </a:r>
            <a:r>
              <a:rPr lang="en-US" altLang="ko-KR" sz="2000" b="1" dirty="0"/>
              <a:t>seems that the </a:t>
            </a:r>
            <a:r>
              <a:rPr lang="en-US" altLang="ko-KR" sz="2000" b="1" dirty="0">
                <a:solidFill>
                  <a:srgbClr val="FF0000"/>
                </a:solidFill>
              </a:rPr>
              <a:t>test method </a:t>
            </a:r>
            <a:r>
              <a:rPr lang="en-US" altLang="ko-KR" sz="2000" b="1" dirty="0"/>
              <a:t>and </a:t>
            </a:r>
            <a:r>
              <a:rPr lang="en-US" altLang="ko-KR" sz="2000" b="1" dirty="0">
                <a:solidFill>
                  <a:srgbClr val="FF0000"/>
                </a:solidFill>
              </a:rPr>
              <a:t>the training method </a:t>
            </a:r>
            <a:r>
              <a:rPr lang="en-US" altLang="ko-KR" sz="2000" b="1" dirty="0"/>
              <a:t>are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different.</a:t>
            </a:r>
          </a:p>
          <a:p>
            <a:endParaRPr lang="en-US" altLang="ko-KR" sz="2000" b="1" dirty="0" smtClean="0"/>
          </a:p>
          <a:p>
            <a:r>
              <a:rPr lang="en-US" altLang="ko-KR" sz="2000" b="1" dirty="0" smtClean="0"/>
              <a:t>2.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Actual </a:t>
            </a:r>
            <a:r>
              <a:rPr lang="en-US" altLang="ko-KR" sz="2000" b="1" dirty="0">
                <a:solidFill>
                  <a:srgbClr val="FF0000"/>
                </a:solidFill>
              </a:rPr>
              <a:t>data. </a:t>
            </a:r>
            <a:r>
              <a:rPr lang="en-US" altLang="ko-KR" sz="2000" b="1" dirty="0"/>
              <a:t>It is not </a:t>
            </a:r>
            <a:r>
              <a:rPr lang="en-US" altLang="ko-KR" sz="2000" b="1" dirty="0">
                <a:solidFill>
                  <a:schemeClr val="accent1"/>
                </a:solidFill>
              </a:rPr>
              <a:t>'one hot encoding' </a:t>
            </a:r>
            <a:r>
              <a:rPr lang="en-US" altLang="ko-KR" sz="2000" b="1" dirty="0"/>
              <a:t>data.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234872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Cause 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nalysis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38" name="직사각형 37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CONTENT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Problem Suggestion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Prediction of Human motion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en-US" altLang="ko-KR" sz="1400" b="1" dirty="0" err="1" smtClean="0">
                <a:solidFill>
                  <a:srgbClr val="556F75"/>
                </a:solidFill>
              </a:rPr>
              <a:t>BackGround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and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Experiment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Recurrent Neural Networks(RNN)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solidFill>
                  <a:srgbClr val="556F75"/>
                </a:solidFill>
              </a:rPr>
              <a:t>Sequence to Sequence(Seq2Seq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)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Let’s apply it to motion 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Problem Analysis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My suggestion and Result , Analysis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</a:t>
            </a:r>
            <a:r>
              <a:rPr lang="en-US" altLang="ko-KR" sz="1400" b="1" dirty="0">
                <a:solidFill>
                  <a:srgbClr val="556F75"/>
                </a:solidFill>
              </a:rPr>
              <a:t>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Learning Environment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Additional Usage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>
                <a:solidFill>
                  <a:srgbClr val="556F75"/>
                </a:solidFill>
              </a:rPr>
              <a:t>F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uture Research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Question and Answer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Appendix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 and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b="1" dirty="0"/>
              <a:t>It seems that it does </a:t>
            </a:r>
            <a:r>
              <a:rPr lang="en-US" altLang="ko-KR" sz="2000" b="1" dirty="0">
                <a:solidFill>
                  <a:srgbClr val="FF0000"/>
                </a:solidFill>
              </a:rPr>
              <a:t>not contain all the information.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5357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Let's change </a:t>
            </a:r>
            <a:r>
              <a:rPr lang="en-US" altLang="ko-KR" sz="2000" b="1" dirty="0">
                <a:solidFill>
                  <a:srgbClr val="FF0000"/>
                </a:solidFill>
              </a:rPr>
              <a:t>the structure of the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network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225254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/>
              <a:t>cause analysis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solution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9" name="직선 화살표 연결선 38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6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Not sharing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꺾인 연결선 59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28" name="직선 화살표 연결선 127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4" name="직사각형 263"/>
          <p:cNvSpPr/>
          <p:nvPr/>
        </p:nvSpPr>
        <p:spPr>
          <a:xfrm>
            <a:off x="2221122" y="2643813"/>
            <a:ext cx="97356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Linear1,..,N = </a:t>
            </a:r>
            <a:r>
              <a:rPr lang="en-US" altLang="ko-KR" b="1" dirty="0" smtClean="0">
                <a:solidFill>
                  <a:srgbClr val="FFFF00"/>
                </a:solidFill>
              </a:rPr>
              <a:t>Not sharing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5" name="직사각형 54"/>
          <p:cNvSpPr/>
          <p:nvPr/>
        </p:nvSpPr>
        <p:spPr>
          <a:xfrm>
            <a:off x="314615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22</a:t>
            </a:fld>
            <a:endParaRPr lang="ko-KR" altLang="en-US"/>
          </a:p>
        </p:txBody>
      </p:sp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23764" y="1412776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9" name="직사각형 8"/>
          <p:cNvSpPr/>
          <p:nvPr/>
        </p:nvSpPr>
        <p:spPr>
          <a:xfrm>
            <a:off x="223763" y="2378497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191041" y="1458942"/>
            <a:ext cx="224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Joint angle Error</a:t>
            </a:r>
            <a:r>
              <a:rPr lang="en-US" altLang="ko-KR" dirty="0" smtClean="0"/>
              <a:t> :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91040" y="2385071"/>
            <a:ext cx="224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Joint angle Error</a:t>
            </a:r>
            <a:r>
              <a:rPr lang="en-US" altLang="ko-KR" dirty="0" smtClean="0"/>
              <a:t> : </a:t>
            </a:r>
            <a:endParaRPr lang="ko-KR" altLang="en-US" dirty="0"/>
          </a:p>
        </p:txBody>
      </p:sp>
      <p:sp>
        <p:nvSpPr>
          <p:cNvPr id="21" name="오른쪽 화살표 20"/>
          <p:cNvSpPr/>
          <p:nvPr/>
        </p:nvSpPr>
        <p:spPr>
          <a:xfrm>
            <a:off x="223764" y="6165304"/>
            <a:ext cx="8735867" cy="2652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155394" y="3342506"/>
            <a:ext cx="152693" cy="2897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1910" y="5805264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30-Frame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19010" y="5805264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0-Frame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200376" y="5795972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0-Frame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561165" y="5795972"/>
            <a:ext cx="1176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0-Frame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377301" y="971436"/>
            <a:ext cx="172835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100000 Epoch</a:t>
            </a:r>
            <a:endParaRPr lang="ko-KR" altLang="en-US" b="1" dirty="0"/>
          </a:p>
        </p:txBody>
      </p: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148478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2405793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3342506"/>
            <a:ext cx="1713223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862" y="3342506"/>
            <a:ext cx="17136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2.PN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955" y="3342506"/>
            <a:ext cx="17136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edic\Desktop\3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240" y="3342506"/>
            <a:ext cx="17136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4075433" y="2924944"/>
            <a:ext cx="1032527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Woman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Solution 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35045" y="5877272"/>
            <a:ext cx="5601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Role </a:t>
            </a:r>
            <a:r>
              <a:rPr lang="en-US" altLang="ko-KR" sz="2400" dirty="0"/>
              <a:t>to </a:t>
            </a:r>
            <a:r>
              <a:rPr lang="en-US" altLang="ko-KR" sz="2400" b="1" dirty="0">
                <a:solidFill>
                  <a:srgbClr val="FF0000"/>
                </a:solidFill>
              </a:rPr>
              <a:t>prevent error accumulation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sp>
        <p:nvSpPr>
          <p:cNvPr id="17" name="TextBox 16">
            <a:hlinkClick r:id="rId5" action="ppaction://hlinksldjump"/>
          </p:cNvPr>
          <p:cNvSpPr txBox="1"/>
          <p:nvPr/>
        </p:nvSpPr>
        <p:spPr>
          <a:xfrm>
            <a:off x="6108433" y="1412776"/>
            <a:ext cx="184794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/>
              <a:t>Link : Compare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Learning Environment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 smtClean="0">
                <a:solidFill>
                  <a:srgbClr val="FF0000"/>
                </a:solidFill>
              </a:rPr>
              <a:t>20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standard </a:t>
            </a:r>
            <a:r>
              <a:rPr lang="en-US" altLang="ko-KR" b="1" dirty="0" smtClean="0">
                <a:solidFill>
                  <a:schemeClr val="tx2"/>
                </a:solidFill>
              </a:rPr>
              <a:t>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378565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Learning </a:t>
            </a:r>
            <a:r>
              <a:rPr lang="en-US" altLang="ko-KR" sz="2400" b="1" dirty="0" err="1" smtClean="0"/>
              <a:t>Hyperparamter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2971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Dataset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113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Training Data :  </a:t>
            </a:r>
            <a:r>
              <a:rPr lang="en-US" altLang="ko-KR" dirty="0"/>
              <a:t>The training motion data </a:t>
            </a:r>
            <a:r>
              <a:rPr lang="en-US" altLang="ko-KR" b="1" dirty="0">
                <a:solidFill>
                  <a:srgbClr val="FF0000"/>
                </a:solidFill>
              </a:rPr>
              <a:t>(816) </a:t>
            </a:r>
            <a:r>
              <a:rPr lang="en-US" altLang="ko-KR" dirty="0"/>
              <a:t>for </a:t>
            </a:r>
            <a:r>
              <a:rPr lang="en-US" altLang="ko-KR" b="1" dirty="0">
                <a:solidFill>
                  <a:schemeClr val="tx2"/>
                </a:solidFill>
              </a:rPr>
              <a:t>8 men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chemeClr val="accent6"/>
                </a:solidFill>
              </a:rPr>
              <a:t>4 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713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Test Data : </a:t>
            </a:r>
            <a:r>
              <a:rPr lang="en-US" altLang="ko-KR" dirty="0"/>
              <a:t>The Test motion data </a:t>
            </a:r>
            <a:r>
              <a:rPr lang="en-US" altLang="ko-KR" b="1" dirty="0">
                <a:solidFill>
                  <a:srgbClr val="FF0000"/>
                </a:solidFill>
              </a:rPr>
              <a:t>(204) </a:t>
            </a:r>
            <a:r>
              <a:rPr lang="en-US" altLang="ko-KR" dirty="0"/>
              <a:t>for </a:t>
            </a:r>
            <a:r>
              <a:rPr lang="en-US" altLang="ko-KR" b="1" dirty="0" smtClean="0">
                <a:solidFill>
                  <a:schemeClr val="tx2"/>
                </a:solidFill>
              </a:rPr>
              <a:t>2 </a:t>
            </a:r>
            <a:r>
              <a:rPr lang="en-US" altLang="ko-KR" b="1" dirty="0">
                <a:solidFill>
                  <a:schemeClr val="tx2"/>
                </a:solidFill>
              </a:rPr>
              <a:t>men </a:t>
            </a:r>
            <a:r>
              <a:rPr lang="en-US" altLang="ko-KR" dirty="0"/>
              <a:t>and </a:t>
            </a:r>
            <a:r>
              <a:rPr lang="en-US" altLang="ko-KR" b="1" dirty="0" smtClean="0">
                <a:solidFill>
                  <a:schemeClr val="accent6"/>
                </a:solidFill>
              </a:rPr>
              <a:t>1 </a:t>
            </a:r>
            <a:r>
              <a:rPr lang="en-US" altLang="ko-KR" b="1" dirty="0">
                <a:solidFill>
                  <a:schemeClr val="accent6"/>
                </a:solidFill>
              </a:rPr>
              <a:t>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3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Additional Usage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Future Research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24200" y="2750080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Q / A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Suggestion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Human Motion Analysis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044025"/>
            <a:ext cx="469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556F75"/>
                </a:solidFill>
              </a:rPr>
              <a:t>Generation of Human motion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835532"/>
            <a:ext cx="9046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Is </a:t>
            </a:r>
            <a:r>
              <a:rPr lang="en-US" altLang="ko-KR" b="1" dirty="0"/>
              <a:t>it possible to </a:t>
            </a:r>
            <a:r>
              <a:rPr lang="en-US" altLang="ko-KR" b="1" dirty="0" smtClean="0"/>
              <a:t>generate the </a:t>
            </a:r>
            <a:r>
              <a:rPr lang="en-US" altLang="ko-KR" b="1" dirty="0">
                <a:solidFill>
                  <a:schemeClr val="accent6"/>
                </a:solidFill>
              </a:rPr>
              <a:t>next motion </a:t>
            </a:r>
            <a:r>
              <a:rPr lang="en-US" altLang="ko-KR" b="1" dirty="0"/>
              <a:t>with the </a:t>
            </a:r>
            <a:r>
              <a:rPr lang="en-US" altLang="ko-KR" b="1" dirty="0">
                <a:solidFill>
                  <a:schemeClr val="accent1"/>
                </a:solidFill>
              </a:rPr>
              <a:t>previous </a:t>
            </a:r>
            <a:r>
              <a:rPr lang="en-US" altLang="ko-KR" b="1" dirty="0" smtClean="0">
                <a:solidFill>
                  <a:schemeClr val="accent1"/>
                </a:solidFill>
              </a:rPr>
              <a:t>motion </a:t>
            </a:r>
            <a:r>
              <a:rPr lang="en-US" altLang="ko-KR" b="1" dirty="0"/>
              <a:t>information?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893650" y="4643844"/>
            <a:ext cx="13740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Link : Back</a:t>
            </a:r>
            <a:endParaRPr lang="ko-KR" altLang="en-US" b="1" dirty="0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1" y="4870209"/>
            <a:ext cx="5621849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31" y="3068960"/>
            <a:ext cx="562184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79746" y="1547500"/>
            <a:ext cx="13740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Link : Back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1568624" y="1268760"/>
            <a:ext cx="72518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2400" b="1" spc="5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감사합니다.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5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Various Structures Using RNN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16879</TotalTime>
  <Words>1245</Words>
  <Application>Microsoft Office PowerPoint</Application>
  <PresentationFormat>화면 슬라이드 쇼(4:3)</PresentationFormat>
  <Paragraphs>460</Paragraphs>
  <Slides>32</Slides>
  <Notes>26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1740</cp:revision>
  <cp:lastPrinted>2016-04-25T16:01:40Z</cp:lastPrinted>
  <dcterms:created xsi:type="dcterms:W3CDTF">2016-04-23T14:22:20Z</dcterms:created>
  <dcterms:modified xsi:type="dcterms:W3CDTF">2017-10-10T01:00:25Z</dcterms:modified>
</cp:coreProperties>
</file>